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12"/>
    <p:restoredTop sz="94640"/>
  </p:normalViewPr>
  <p:slideViewPr>
    <p:cSldViewPr snapToGrid="0">
      <p:cViewPr varScale="1">
        <p:scale>
          <a:sx n="211" d="100"/>
          <a:sy n="211" d="100"/>
        </p:scale>
        <p:origin x="328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natural application is pattern recognition</a:t>
            </a: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3dfb0b60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structuring elements are disjoin - notice their centers</a:t>
            </a:r>
            <a:endParaRPr/>
          </a:p>
        </p:txBody>
      </p:sp>
      <p:sp>
        <p:nvSpPr>
          <p:cNvPr id="193" name="Google Shape;193;g63dfb0b60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skeletons can be used to reconstruct the original shape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Equidistant means here there is more than one closes point on the shape boundary (from the perspective of a skeleton)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in biology to recognise shapes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dfb0b60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skeletons can be used to reconstruct the original shape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Equidistant means here there is more than one closest point on the shape boundary (from the perspective of a skeleton)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in biology to recognise shapes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63dfb0b60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3" name="Google Shape;22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detection - finding points which are somehow “special”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extraction - computing a </a:t>
            </a:r>
            <a:r>
              <a:rPr lang="en-GB" i="1"/>
              <a:t>descriptor </a:t>
            </a:r>
            <a:r>
              <a:rPr lang="en-GB"/>
              <a:t>from pixels surrounding the “special” point </a:t>
            </a:r>
            <a:endParaRPr/>
          </a:p>
        </p:txBody>
      </p:sp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5" name="Google Shape;24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2" name="Google Shape;2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65f2588c8_7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65f2588c8_7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465f2588c8_7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3dfb0b60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63dfb0b60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4" name="Google Shape;28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take any dimension along which the coordinates differ most.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65f2588c8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2567" y="685800"/>
            <a:ext cx="4312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65f2588c8_7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Only when the structuring element is completely contained inside an area the pixel values are retained, otherwise they get deleted (zeroed) or, in other words, eroded.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25cd373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25cd373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Just choose a neighbouring pixel with the smallest value (the neighbourhood is defined by the structuring element). This is true as long as we use a flat structuring element (a value of 0 wherever the structuring element is defined and -inf everywhere else). </a:t>
            </a:r>
            <a:endParaRPr/>
          </a:p>
        </p:txBody>
      </p:sp>
      <p:sp>
        <p:nvSpPr>
          <p:cNvPr id="143" name="Google Shape;143;g4425cd3731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Superimpose the structuring element wherever there are active pixels (pixels of a binary image with a value of 1). Activate all pixels that fall below the superimposed structuring element.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425cd373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425cd373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Just choose a neighbouring pixel with the highest value (the neighbourhood is defined by the structuring element). This is true as long as we use a flat structuring element (a value of 0 wherever the structuring element is defined and -inf everywhere else). </a:t>
            </a:r>
            <a:endParaRPr/>
          </a:p>
        </p:txBody>
      </p:sp>
      <p:sp>
        <p:nvSpPr>
          <p:cNvPr id="161" name="Google Shape;161;g4425cd3731_0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erode, then dilate.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dilate, then erode.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 rot="5400000">
            <a:off x="2396458" y="58243"/>
            <a:ext cx="4351084" cy="78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title"/>
          </p:nvPr>
        </p:nvSpPr>
        <p:spPr>
          <a:xfrm rot="5400000">
            <a:off x="4623389" y="2285173"/>
            <a:ext cx="5812011" cy="197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 rot="5400000">
            <a:off x="615414" y="378361"/>
            <a:ext cx="5812011" cy="578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29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7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ctrTitle"/>
          </p:nvPr>
        </p:nvSpPr>
        <p:spPr>
          <a:xfrm>
            <a:off x="1143000" y="1122350"/>
            <a:ext cx="6858000" cy="2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43000" y="3601891"/>
            <a:ext cx="68580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0" marR="0" lvl="0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93700" marR="0" lvl="1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939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7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623826" y="4588809"/>
            <a:ext cx="78870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70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4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4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1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064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»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629262" y="2057400"/>
            <a:ext cx="2949300" cy="3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>
            <a:spLocks noGrp="1"/>
          </p:cNvSpPr>
          <p:nvPr>
            <p:ph type="pic" idx="2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0" marR="0" lvl="0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93700" marR="0" lvl="1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939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629262" y="2057400"/>
            <a:ext cx="2949300" cy="3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 rot="5400000">
            <a:off x="2515752" y="153081"/>
            <a:ext cx="4119300" cy="77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 rot="5400000">
            <a:off x="4746702" y="2383790"/>
            <a:ext cx="5492100" cy="1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 rot="5400000">
            <a:off x="792321" y="503390"/>
            <a:ext cx="5492100" cy="5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259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909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850" tIns="79850" rIns="79850" bIns="7985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25" tIns="45525" rIns="45525" bIns="455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mmons.wikimedia.org/w/index.php?curid=5836766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mmons.wikimedia.org/w/index.php?curid=5836766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2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Mathematical Morphological (MM) Operations on Images</a:t>
            </a:r>
            <a:endParaRPr sz="4623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</a:pPr>
            <a:r>
              <a:rPr lang="en-GB" sz="2055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Mikołaj Leszczuk</a:t>
            </a:r>
            <a:r>
              <a:rPr lang="en-GB" sz="2055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Andrzej Matiolański</a:t>
            </a:r>
            <a:endParaRPr sz="2055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6400" y="6463921"/>
            <a:ext cx="1117600" cy="39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Hit-or-Miss Transform</a:t>
            </a:r>
            <a:endParaRPr sz="4281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0" y="1825450"/>
            <a:ext cx="9144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790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Detecting, in </a:t>
            </a: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binary image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given: </a:t>
            </a:r>
            <a:endParaRPr sz="2400" dirty="0"/>
          </a:p>
          <a:p>
            <a:pPr marL="759714" marR="0" lvl="1" indent="-3587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Configuration, or</a:t>
            </a:r>
            <a:endParaRPr sz="2400" dirty="0"/>
          </a:p>
          <a:p>
            <a:pPr marL="759714" marR="0" lvl="1" indent="-3587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</a:t>
            </a:r>
            <a:endParaRPr sz="2400" dirty="0"/>
          </a:p>
          <a:p>
            <a:pPr marL="334328" marR="0" lvl="0" indent="-3790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Using:</a:t>
            </a:r>
            <a:endParaRPr sz="2400" dirty="0"/>
          </a:p>
          <a:p>
            <a:pPr marL="759714" marR="0" lvl="1" indent="-3587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Morphological </a:t>
            </a: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r>
              <a:rPr lang="en-GB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operator,</a:t>
            </a:r>
            <a:b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2400" dirty="0"/>
          </a:p>
          <a:p>
            <a:pPr marL="759714" marR="0" lvl="1" indent="-3587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Pair of </a:t>
            </a: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disjoint structuring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endParaRPr sz="2400" dirty="0"/>
          </a:p>
          <a:p>
            <a:pPr marL="334328" marR="0" lvl="0" indent="-3790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– set of positions, where:</a:t>
            </a:r>
            <a:endParaRPr sz="2400" dirty="0"/>
          </a:p>
          <a:p>
            <a:pPr marL="759714" marR="0" lvl="1" indent="-3587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–"/>
            </a:pP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 b="1" i="0" u="none" strike="noStrike" cap="none" baseline="30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structuring element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fitting in foreground of input image and</a:t>
            </a:r>
            <a:endParaRPr sz="2400" dirty="0"/>
          </a:p>
          <a:p>
            <a:pPr marL="759714" marR="0" lvl="1" indent="-3587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–"/>
            </a:pP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 b="1" i="0" u="none" strike="noStrike" cap="none" baseline="30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structuring element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it completely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3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65888" y="1690005"/>
            <a:ext cx="3878400" cy="27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Hit-or-Miss Transform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r="3605" b="12033"/>
          <a:stretch/>
        </p:blipFill>
        <p:spPr>
          <a:xfrm>
            <a:off x="1025700" y="1544750"/>
            <a:ext cx="7092600" cy="457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35"/>
          <p:cNvGrpSpPr/>
          <p:nvPr/>
        </p:nvGrpSpPr>
        <p:grpSpPr>
          <a:xfrm>
            <a:off x="3080400" y="1635275"/>
            <a:ext cx="259800" cy="259800"/>
            <a:chOff x="3080400" y="1635275"/>
            <a:chExt cx="259800" cy="259800"/>
          </a:xfrm>
        </p:grpSpPr>
        <p:cxnSp>
          <p:nvCxnSpPr>
            <p:cNvPr id="198" name="Google Shape;198;p35"/>
            <p:cNvCxnSpPr/>
            <p:nvPr/>
          </p:nvCxnSpPr>
          <p:spPr>
            <a:xfrm>
              <a:off x="3080400" y="1635275"/>
              <a:ext cx="259800" cy="259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35"/>
            <p:cNvCxnSpPr/>
            <p:nvPr/>
          </p:nvCxnSpPr>
          <p:spPr>
            <a:xfrm rot="10800000" flipH="1">
              <a:off x="3080400" y="1635275"/>
              <a:ext cx="259800" cy="259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35"/>
          <p:cNvGrpSpPr/>
          <p:nvPr/>
        </p:nvGrpSpPr>
        <p:grpSpPr>
          <a:xfrm>
            <a:off x="3365925" y="4145500"/>
            <a:ext cx="259800" cy="259800"/>
            <a:chOff x="3080400" y="1635275"/>
            <a:chExt cx="259800" cy="259800"/>
          </a:xfrm>
        </p:grpSpPr>
        <p:cxnSp>
          <p:nvCxnSpPr>
            <p:cNvPr id="201" name="Google Shape;201;p35"/>
            <p:cNvCxnSpPr/>
            <p:nvPr/>
          </p:nvCxnSpPr>
          <p:spPr>
            <a:xfrm>
              <a:off x="3080400" y="1635275"/>
              <a:ext cx="259800" cy="259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35"/>
            <p:cNvCxnSpPr/>
            <p:nvPr/>
          </p:nvCxnSpPr>
          <p:spPr>
            <a:xfrm rot="10800000" flipH="1">
              <a:off x="3080400" y="1635275"/>
              <a:ext cx="259800" cy="259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3" name="Google Shape;203;p35"/>
          <p:cNvGrpSpPr/>
          <p:nvPr/>
        </p:nvGrpSpPr>
        <p:grpSpPr>
          <a:xfrm>
            <a:off x="3106125" y="6376850"/>
            <a:ext cx="259800" cy="259800"/>
            <a:chOff x="3080400" y="1635275"/>
            <a:chExt cx="259800" cy="259800"/>
          </a:xfrm>
        </p:grpSpPr>
        <p:cxnSp>
          <p:nvCxnSpPr>
            <p:cNvPr id="204" name="Google Shape;204;p35"/>
            <p:cNvCxnSpPr/>
            <p:nvPr/>
          </p:nvCxnSpPr>
          <p:spPr>
            <a:xfrm>
              <a:off x="3080400" y="1635275"/>
              <a:ext cx="259800" cy="259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35"/>
            <p:cNvCxnSpPr/>
            <p:nvPr/>
          </p:nvCxnSpPr>
          <p:spPr>
            <a:xfrm rot="10800000" flipH="1">
              <a:off x="3080400" y="1635275"/>
              <a:ext cx="259800" cy="259800"/>
            </a:xfrm>
            <a:prstGeom prst="straightConnector1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6" name="Google Shape;206;p35"/>
          <p:cNvSpPr txBox="1"/>
          <p:nvPr/>
        </p:nvSpPr>
        <p:spPr>
          <a:xfrm>
            <a:off x="3469350" y="6258200"/>
            <a:ext cx="50454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- a center of a structuring element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(Topological) Image</a:t>
            </a:r>
            <a:br>
              <a:rPr lang="en-GB" sz="385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5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Skeleton</a:t>
            </a:r>
            <a:endParaRPr sz="385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6"/>
          <p:cNvSpPr txBox="1">
            <a:spLocks noGrp="1"/>
          </p:cNvSpPr>
          <p:nvPr>
            <p:ph type="body" idx="1"/>
          </p:nvPr>
        </p:nvSpPr>
        <p:spPr>
          <a:xfrm>
            <a:off x="0" y="1825450"/>
            <a:ext cx="5646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497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Thinner version of </a:t>
            </a: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shape/binary image </a:t>
            </a:r>
            <a:endParaRPr sz="2400" dirty="0"/>
          </a:p>
          <a:p>
            <a:pPr marL="334328" marR="0" lvl="0" indent="-3497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Equidistant</a:t>
            </a:r>
            <a:r>
              <a:rPr lang="en-GB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its </a:t>
            </a: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boundaries</a:t>
            </a:r>
            <a:endParaRPr sz="2400" dirty="0"/>
          </a:p>
          <a:p>
            <a:pPr marL="334328" marR="0" lvl="0" indent="-3497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Morphological skeleton</a:t>
            </a:r>
            <a:endParaRPr sz="2400" dirty="0"/>
          </a:p>
          <a:p>
            <a:pPr marL="334328" marR="0" lvl="0" indent="-3497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Skeleton</a:t>
            </a:r>
            <a:r>
              <a:rPr lang="en-GB" sz="2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computed by </a:t>
            </a: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morphological operators</a:t>
            </a:r>
            <a:endParaRPr sz="2400" dirty="0"/>
          </a:p>
          <a:p>
            <a:pPr marL="334328" marR="0" lvl="0" indent="-3497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400" dirty="0"/>
          </a:p>
          <a:p>
            <a:pPr marL="759714" marR="0" lvl="1" indent="-32937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Shape and its skeleton </a:t>
            </a:r>
            <a:endParaRPr sz="2400" dirty="0"/>
          </a:p>
          <a:p>
            <a:pPr marL="759714" marR="0" lvl="1" indent="-32937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Made with algorithm preserving topology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45877" y="1825313"/>
            <a:ext cx="34980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(Topological) Image</a:t>
            </a:r>
            <a:b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Skeleton cont.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0" y="1825450"/>
            <a:ext cx="5646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7" marR="0" lvl="0" indent="-34975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dirty="0"/>
              <a:t>Applications</a:t>
            </a:r>
            <a:endParaRPr sz="2400" dirty="0"/>
          </a:p>
          <a:p>
            <a:pPr marL="759714" marR="0" lvl="1" indent="-2706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dirty="0"/>
              <a:t>Fingerprints scanning</a:t>
            </a:r>
            <a:endParaRPr sz="2400" dirty="0"/>
          </a:p>
          <a:p>
            <a:pPr marL="759714" marR="0" lvl="1" indent="-2706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dirty="0"/>
              <a:t>Optical Character Recognition (OCR)</a:t>
            </a:r>
            <a:endParaRPr sz="2400" dirty="0"/>
          </a:p>
          <a:p>
            <a:pPr marL="759714" marR="0" lvl="1" indent="-2706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dirty="0"/>
              <a:t>Compression</a:t>
            </a:r>
            <a:endParaRPr sz="2400" dirty="0"/>
          </a:p>
          <a:p>
            <a:pPr marL="759714" marR="0" lvl="1" indent="-27063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dirty="0"/>
              <a:t>Protein folding analysis</a:t>
            </a:r>
            <a:endParaRPr sz="2400" dirty="0"/>
          </a:p>
        </p:txBody>
      </p:sp>
      <p:pic>
        <p:nvPicPr>
          <p:cNvPr id="220" name="Google Shape;220;p37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645877" y="1825313"/>
            <a:ext cx="34980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MATLAB Examples of Binary</a:t>
            </a:r>
            <a:br>
              <a:rPr lang="en-GB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and Its Image Skeleton</a:t>
            </a:r>
            <a:endParaRPr sz="2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2418422"/>
            <a:ext cx="3878263" cy="316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637088" y="2418422"/>
            <a:ext cx="3878262" cy="316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Contours (Edges)</a:t>
            </a:r>
            <a:br>
              <a:rPr lang="en-GB" sz="385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5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(Detection)</a:t>
            </a:r>
            <a:endParaRPr sz="385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1"/>
          </p:nvPr>
        </p:nvSpPr>
        <p:spPr>
          <a:xfrm>
            <a:off x="629262" y="1825439"/>
            <a:ext cx="7885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350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of mathematical methods aiming at identifying discontinuity points</a:t>
            </a:r>
            <a:endParaRPr sz="2400" dirty="0"/>
          </a:p>
          <a:p>
            <a:pPr marL="334328" marR="0" lvl="0" indent="-3350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Discontinuity points – were </a:t>
            </a: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image brightness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</a:t>
            </a:r>
            <a:r>
              <a:rPr lang="en-GB" sz="2400" dirty="0"/>
              <a:t>es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sharply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3350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points typically organized into a set of curved line segments (edges)</a:t>
            </a:r>
            <a:endParaRPr sz="2400" dirty="0"/>
          </a:p>
          <a:p>
            <a:pPr marL="334328" marR="0" lvl="0" indent="-3350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Like:</a:t>
            </a:r>
            <a:endParaRPr sz="2400" dirty="0"/>
          </a:p>
          <a:p>
            <a:pPr marL="759714" marR="0" lvl="1" indent="-314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–"/>
            </a:pP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detection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1D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signals)</a:t>
            </a:r>
            <a:endParaRPr sz="2400" dirty="0"/>
          </a:p>
          <a:p>
            <a:pPr marL="759714" marR="0" lvl="1" indent="-314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–"/>
            </a:pP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Change detection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time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signals)</a:t>
            </a:r>
            <a:endParaRPr sz="2400" dirty="0"/>
          </a:p>
          <a:p>
            <a:pPr marL="334328" marR="0" lvl="0" indent="-3350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Fundamental tool in:</a:t>
            </a:r>
            <a:endParaRPr sz="2400" dirty="0"/>
          </a:p>
          <a:p>
            <a:pPr marL="759714" marR="0" lvl="1" indent="-314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</a:t>
            </a:r>
            <a:endParaRPr sz="2400" dirty="0"/>
          </a:p>
          <a:p>
            <a:pPr marL="759714" marR="0" lvl="1" indent="-314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Machine/computer vision</a:t>
            </a:r>
            <a:endParaRPr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Contours (Edges)</a:t>
            </a:r>
            <a:br>
              <a:rPr lang="en-GB" sz="385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5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(Detection) Example</a:t>
            </a:r>
            <a:endParaRPr sz="3852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29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Char char="»"/>
            </a:pPr>
            <a:r>
              <a:rPr lang="en-GB" sz="3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 sz="3000" dirty="0"/>
          </a:p>
          <a:p>
            <a:pPr marL="334328" marR="0" lvl="0" indent="-329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»"/>
            </a:pPr>
            <a: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to photograph</a:t>
            </a:r>
            <a:endParaRPr sz="3000" dirty="0"/>
          </a:p>
          <a:p>
            <a:pPr marL="334328" marR="0" lvl="0" indent="-32912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»"/>
            </a:pPr>
            <a: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Applications: </a:t>
            </a:r>
            <a:endParaRPr sz="3000" dirty="0"/>
          </a:p>
          <a:p>
            <a:pPr marL="759714" marR="0" lvl="1" indent="-3087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Char char="–"/>
            </a:pPr>
            <a:r>
              <a:rPr lang="en-GB" sz="3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Feature detection</a:t>
            </a:r>
            <a:endParaRPr sz="3000" dirty="0"/>
          </a:p>
          <a:p>
            <a:pPr marL="759714" marR="0" lvl="1" indent="-30873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Char char="–"/>
            </a:pPr>
            <a:r>
              <a:rPr lang="en-GB" sz="3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30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45500" y="2167725"/>
            <a:ext cx="5521800" cy="18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4268088" y="4139707"/>
            <a:ext cx="3876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</a:t>
            </a:r>
            <a:r>
              <a:rPr lang="en-GB" sz="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EdgeDetectionMathematica</a:t>
            </a:r>
            <a:r>
              <a:rPr lang="en-GB" sz="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” by </a:t>
            </a:r>
            <a:r>
              <a:rPr lang="en-GB" sz="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JonMcLoone</a:t>
            </a:r>
            <a:r>
              <a:rPr lang="en-GB" sz="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(talk) – I (</a:t>
            </a:r>
            <a:r>
              <a:rPr lang="en-GB" sz="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JonMcLoone</a:t>
            </a:r>
            <a:r>
              <a:rPr lang="en-GB" sz="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(talk)) created this work entirely by myself.. Licensed under CC BY-SA 3.0 via Wikipedia – </a:t>
            </a:r>
            <a:r>
              <a:rPr lang="en-GB" sz="800" b="0" i="0" u="sng" strike="noStrike" cap="none" dirty="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https://</a:t>
            </a:r>
            <a:r>
              <a:rPr lang="en-GB" sz="800" b="0" i="0" u="sng" strike="noStrike" cap="none" dirty="0" err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en.wikipedia.org</a:t>
            </a:r>
            <a:r>
              <a:rPr lang="en-GB" sz="800" b="0" i="0" u="sng" strike="noStrike" cap="none" dirty="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/wiki/</a:t>
            </a:r>
            <a:r>
              <a:rPr lang="en-GB" sz="800" b="0" i="0" u="sng" strike="noStrike" cap="none" dirty="0" err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File:EdgeDetectionMathematica.png</a:t>
            </a:r>
            <a:r>
              <a:rPr lang="en-GB" sz="800" b="0" i="0" u="sng" strike="noStrike" cap="none" dirty="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#/media/</a:t>
            </a:r>
            <a:r>
              <a:rPr lang="en-GB" sz="800" b="0" i="0" u="sng" strike="noStrike" cap="none" dirty="0" err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File:EdgeDetectionMathematica.png</a:t>
            </a:r>
            <a:endParaRPr sz="800" b="0" i="0" u="sng" strike="noStrike" cap="none" dirty="0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Transform</a:t>
            </a:r>
            <a:endParaRPr sz="4281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1"/>
          <p:cNvSpPr txBox="1">
            <a:spLocks noGrp="1"/>
          </p:cNvSpPr>
          <p:nvPr>
            <p:ph type="body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3432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Labelling each pixel of an image with a distance to the nearest obstacle pixel</a:t>
            </a:r>
            <a:endParaRPr dirty="0"/>
          </a:p>
          <a:p>
            <a:pPr marL="334328" marR="0" lvl="0" indent="-33432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common type of an obstacle pixel – boundary pixel in a </a:t>
            </a:r>
            <a:r>
              <a:rPr lang="en-GB" sz="3082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binary image</a:t>
            </a:r>
            <a:endParaRPr dirty="0"/>
          </a:p>
          <a:p>
            <a:pPr marL="334328" marR="0" lvl="0" indent="-334328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 qualified with a chosen </a:t>
            </a:r>
            <a:r>
              <a:rPr lang="en-GB" sz="3082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metric</a:t>
            </a:r>
            <a:endParaRPr sz="3082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Metrics</a:t>
            </a:r>
            <a:endParaRPr sz="4281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2"/>
          <p:cNvSpPr txBox="1">
            <a:spLocks noGrp="1"/>
          </p:cNvSpPr>
          <p:nvPr>
            <p:ph type="body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497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Euclidean metric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Pythagorean metric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2400" b="0" i="0" u="none" strike="noStrike" cap="none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norm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2400" b="0" i="0" u="none" strike="noStrike" cap="none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distance</a:t>
            </a:r>
            <a:endParaRPr sz="2400" dirty="0"/>
          </a:p>
          <a:p>
            <a:pPr marL="334328" marR="0" lvl="0" indent="-3497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Taxicab geometry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City block distance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Manhattan distance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Manhattan length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Rectilinear distance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2400" b="0" i="0" u="none" strike="noStrike" cap="none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norm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2400" b="0" i="0" u="none" strike="noStrike" cap="none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distance</a:t>
            </a:r>
            <a:endParaRPr sz="2400" dirty="0"/>
          </a:p>
        </p:txBody>
      </p:sp>
      <p:sp>
        <p:nvSpPr>
          <p:cNvPr id="257" name="Google Shape;257;p42"/>
          <p:cNvSpPr txBox="1">
            <a:spLocks noGrp="1"/>
          </p:cNvSpPr>
          <p:nvPr>
            <p:ph type="body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47028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lang="en-GB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Chebyshev distance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400" dirty="0"/>
          </a:p>
          <a:p>
            <a:pPr marL="759714" marR="0" lvl="1" indent="-3266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Tchebychev distance</a:t>
            </a:r>
            <a:endParaRPr sz="2400" dirty="0"/>
          </a:p>
          <a:p>
            <a:pPr marL="759714" marR="0" lvl="1" indent="-3266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distance</a:t>
            </a:r>
            <a:endParaRPr sz="2400" dirty="0"/>
          </a:p>
          <a:p>
            <a:pPr marL="759714" marR="0" lvl="1" indent="-3266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Chessboard distance</a:t>
            </a:r>
            <a:endParaRPr sz="2400" dirty="0"/>
          </a:p>
          <a:p>
            <a:pPr marL="759714" marR="0" lvl="1" indent="-3266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2400" b="0" i="0" u="none" strike="noStrike" cap="none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∞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norm</a:t>
            </a:r>
            <a:endParaRPr sz="2400" dirty="0"/>
          </a:p>
          <a:p>
            <a:pPr marL="759714" marR="0" lvl="1" indent="-326643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2400" b="0" i="0" u="none" strike="noStrike" cap="none" baseline="30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∞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distance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endParaRPr sz="4281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3"/>
          <p:cNvSpPr txBox="1">
            <a:spLocks noGrp="1"/>
          </p:cNvSpPr>
          <p:nvPr>
            <p:ph type="body" idx="1"/>
          </p:nvPr>
        </p:nvSpPr>
        <p:spPr>
          <a:xfrm>
            <a:off x="629275" y="1825444"/>
            <a:ext cx="3877500" cy="1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»"/>
            </a:pPr>
            <a:r>
              <a:rPr lang="en-GB" sz="28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between </a:t>
            </a:r>
            <a:r>
              <a:rPr lang="en-GB" sz="28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8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points</a:t>
            </a:r>
            <a:endParaRPr dirty="0"/>
          </a:p>
          <a:p>
            <a:pPr marL="334327" marR="0" lvl="0" indent="-33432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»"/>
            </a:pPr>
            <a:r>
              <a:rPr lang="en-GB" sz="28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lang="en-GB" sz="28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Euclidean space</a:t>
            </a:r>
            <a:endParaRPr sz="28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119" t="2717" r="1528" b="4535"/>
          <a:stretch/>
        </p:blipFill>
        <p:spPr>
          <a:xfrm>
            <a:off x="502800" y="3429000"/>
            <a:ext cx="8138400" cy="27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3"/>
          <p:cNvSpPr txBox="1"/>
          <p:nvPr/>
        </p:nvSpPr>
        <p:spPr>
          <a:xfrm>
            <a:off x="2086200" y="6270425"/>
            <a:ext cx="4971600" cy="5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“Distance Transformation”. Licensed under CC BY-SA 3.0 via Wikipedia - </a:t>
            </a:r>
            <a:r>
              <a:rPr lang="en-GB" sz="800" b="0" i="0" u="sng" strike="noStrike" cap="none" dirty="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https://</a:t>
            </a:r>
            <a:r>
              <a:rPr lang="en-GB" sz="800" b="0" i="0" u="sng" strike="noStrike" cap="none" dirty="0" err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en.wikipedia.org</a:t>
            </a:r>
            <a:r>
              <a:rPr lang="en-GB" sz="800" b="0" i="0" u="sng" strike="noStrike" cap="none" dirty="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/wiki/</a:t>
            </a:r>
            <a:r>
              <a:rPr lang="en-GB" sz="800" b="0" i="0" u="sng" strike="noStrike" cap="none" dirty="0" err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File:Distance_Transformation.gif</a:t>
            </a:r>
            <a:r>
              <a:rPr lang="en-GB" sz="800" b="0" i="0" u="sng" strike="noStrike" cap="none" dirty="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#/media/</a:t>
            </a:r>
            <a:r>
              <a:rPr lang="en-GB" sz="800" b="0" i="0" u="sng" strike="noStrike" cap="none" dirty="0" err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File:Distance_Transformation.gif</a:t>
            </a:r>
            <a:endParaRPr sz="800" b="0" i="0" u="sng" strike="noStrike" cap="none" dirty="0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6" name="Google Shape;266;p43"/>
          <p:cNvSpPr txBox="1">
            <a:spLocks noGrp="1"/>
          </p:cNvSpPr>
          <p:nvPr>
            <p:ph type="body" idx="1"/>
          </p:nvPr>
        </p:nvSpPr>
        <p:spPr>
          <a:xfrm>
            <a:off x="4787450" y="1825444"/>
            <a:ext cx="3877500" cy="17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7" marR="0" lvl="0" indent="-334327" algn="l" rtl="0"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850"/>
              <a:buFont typeface="Arial"/>
              <a:buChar char="»"/>
            </a:pPr>
            <a:r>
              <a:rPr lang="en-GB" sz="285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Ordinary distance</a:t>
            </a:r>
            <a:r>
              <a:rPr lang="en-GB" sz="285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i.e., straight-line</a:t>
            </a:r>
            <a:endParaRPr dirty="0"/>
          </a:p>
          <a:p>
            <a:pPr marL="0" marR="0" lvl="0" indent="0" algn="l" rtl="0">
              <a:spcBef>
                <a:spcPts val="685"/>
              </a:spcBef>
              <a:spcAft>
                <a:spcPts val="0"/>
              </a:spcAft>
              <a:buNone/>
            </a:pPr>
            <a:endParaRPr sz="28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Mathematical Morphological</a:t>
            </a:r>
            <a:br>
              <a:rPr lang="en-GB" sz="3000" dirty="0"/>
            </a:br>
            <a:r>
              <a:rPr lang="en-GB" sz="3000" dirty="0"/>
              <a:t>(MM) Operations in Images</a:t>
            </a:r>
            <a:endParaRPr sz="3000"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body" idx="1"/>
          </p:nvPr>
        </p:nvSpPr>
        <p:spPr>
          <a:xfrm>
            <a:off x="629263" y="1825439"/>
            <a:ext cx="38775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4327" lvl="0" indent="-34975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</a:pPr>
            <a:r>
              <a:rPr lang="en-GB" sz="2400" dirty="0">
                <a:solidFill>
                  <a:schemeClr val="dk1"/>
                </a:solidFill>
              </a:rPr>
              <a:t>Theory/technique for analysis/processing of geometrical structures, based on:</a:t>
            </a:r>
            <a:endParaRPr sz="2400" dirty="0">
              <a:solidFill>
                <a:schemeClr val="dk1"/>
              </a:solidFill>
            </a:endParaRPr>
          </a:p>
          <a:p>
            <a:pPr marL="759714" lvl="1" indent="-329373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GB" sz="2400" b="1" dirty="0">
                <a:solidFill>
                  <a:srgbClr val="FF0000"/>
                </a:solidFill>
              </a:rPr>
              <a:t>Set theory</a:t>
            </a:r>
            <a:endParaRPr sz="2400" dirty="0">
              <a:solidFill>
                <a:schemeClr val="dk1"/>
              </a:solidFill>
            </a:endParaRPr>
          </a:p>
          <a:p>
            <a:pPr marL="759714" lvl="1" indent="-329373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GB" sz="2400" b="1" dirty="0">
                <a:solidFill>
                  <a:srgbClr val="FF0000"/>
                </a:solidFill>
              </a:rPr>
              <a:t>Lattice theory</a:t>
            </a:r>
            <a:endParaRPr sz="2400" dirty="0">
              <a:solidFill>
                <a:schemeClr val="dk1"/>
              </a:solidFill>
            </a:endParaRPr>
          </a:p>
          <a:p>
            <a:pPr marL="759714" lvl="1" indent="-329373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GB" sz="2400" b="1" dirty="0">
                <a:solidFill>
                  <a:srgbClr val="FF0000"/>
                </a:solidFill>
              </a:rPr>
              <a:t>Topology</a:t>
            </a:r>
            <a:endParaRPr sz="2400" dirty="0">
              <a:solidFill>
                <a:schemeClr val="dk1"/>
              </a:solidFill>
            </a:endParaRPr>
          </a:p>
          <a:p>
            <a:pPr marL="759714" lvl="1" indent="-329373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2400"/>
              <a:buChar char="–"/>
            </a:pPr>
            <a:r>
              <a:rPr lang="en-GB" sz="2400" b="1" dirty="0">
                <a:solidFill>
                  <a:srgbClr val="FF0000"/>
                </a:solidFill>
              </a:rPr>
              <a:t>Random functions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2"/>
          </p:nvPr>
        </p:nvSpPr>
        <p:spPr>
          <a:xfrm>
            <a:off x="4637237" y="1825439"/>
            <a:ext cx="38775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34327" lvl="0" indent="-349758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</a:pPr>
            <a:r>
              <a:rPr lang="en-GB" sz="2400" dirty="0">
                <a:solidFill>
                  <a:schemeClr val="dk1"/>
                </a:solidFill>
              </a:rPr>
              <a:t>Foundation of basic MM operators to transform images:</a:t>
            </a:r>
            <a:endParaRPr sz="2400" dirty="0">
              <a:solidFill>
                <a:schemeClr val="dk1"/>
              </a:solidFill>
            </a:endParaRPr>
          </a:p>
          <a:p>
            <a:pPr marL="759714" lvl="1" indent="-329373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GB" sz="2400" b="1" dirty="0">
                <a:solidFill>
                  <a:srgbClr val="FF0000"/>
                </a:solidFill>
              </a:rPr>
              <a:t>Erosion</a:t>
            </a:r>
            <a:endParaRPr sz="2400" dirty="0">
              <a:solidFill>
                <a:schemeClr val="dk1"/>
              </a:solidFill>
            </a:endParaRPr>
          </a:p>
          <a:p>
            <a:pPr marL="759714" lvl="1" indent="-329373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GB" sz="2400" b="1" dirty="0">
                <a:solidFill>
                  <a:srgbClr val="FF0000"/>
                </a:solidFill>
              </a:rPr>
              <a:t>Dilation</a:t>
            </a:r>
            <a:endParaRPr sz="2400" dirty="0">
              <a:solidFill>
                <a:schemeClr val="dk1"/>
              </a:solidFill>
            </a:endParaRPr>
          </a:p>
          <a:p>
            <a:pPr marL="759714" lvl="1" indent="-329373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lang="en-GB" sz="2400" b="1" dirty="0">
                <a:solidFill>
                  <a:srgbClr val="FF0000"/>
                </a:solidFill>
              </a:rPr>
              <a:t>Opening</a:t>
            </a:r>
            <a:endParaRPr sz="2400" dirty="0">
              <a:solidFill>
                <a:schemeClr val="dk1"/>
              </a:solidFill>
            </a:endParaRPr>
          </a:p>
          <a:p>
            <a:pPr marL="759714" lvl="1" indent="-329373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2400"/>
              <a:buChar char="–"/>
            </a:pPr>
            <a:r>
              <a:rPr lang="en-GB" sz="2400" b="1" dirty="0">
                <a:solidFill>
                  <a:srgbClr val="FF0000"/>
                </a:solidFill>
              </a:rPr>
              <a:t>Closing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889" y="2105676"/>
            <a:ext cx="8528225" cy="17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/>
          <p:nvPr/>
        </p:nvSpPr>
        <p:spPr>
          <a:xfrm>
            <a:off x="654900" y="4436775"/>
            <a:ext cx="7834200" cy="16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/>
              <a:t>d()</a:t>
            </a:r>
            <a:r>
              <a:rPr lang="en-GB" sz="2000"/>
              <a:t> - euclidean distance measure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/>
              <a:t>q</a:t>
            </a:r>
            <a:r>
              <a:rPr lang="en-GB" sz="2000" i="1" baseline="-25000"/>
              <a:t>1</a:t>
            </a:r>
            <a:r>
              <a:rPr lang="en-GB" sz="2000"/>
              <a:t>, </a:t>
            </a:r>
            <a:r>
              <a:rPr lang="en-GB" sz="2000" i="1"/>
              <a:t>q</a:t>
            </a:r>
            <a:r>
              <a:rPr lang="en-GB" sz="2000" i="1" baseline="-25000"/>
              <a:t>2</a:t>
            </a:r>
            <a:r>
              <a:rPr lang="en-GB" sz="2000"/>
              <a:t>, …, </a:t>
            </a:r>
            <a:r>
              <a:rPr lang="en-GB" sz="2000" i="1"/>
              <a:t>q</a:t>
            </a:r>
            <a:r>
              <a:rPr lang="en-GB" sz="2000" i="1" baseline="-25000"/>
              <a:t>n</a:t>
            </a:r>
            <a:r>
              <a:rPr lang="en-GB" sz="2000"/>
              <a:t> - coordinates of point q along the first, second, … and</a:t>
            </a:r>
            <a:br>
              <a:rPr lang="en-GB" sz="2000"/>
            </a:br>
            <a:r>
              <a:rPr lang="en-GB" sz="2000"/>
              <a:t>	n</a:t>
            </a:r>
            <a:r>
              <a:rPr lang="en-GB" sz="2000" baseline="30000"/>
              <a:t>th</a:t>
            </a:r>
            <a:r>
              <a:rPr lang="en-GB" sz="2000"/>
              <a:t> dimension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Taxicab Geometry</a:t>
            </a:r>
            <a:endParaRPr sz="4281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4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37088" y="2062163"/>
            <a:ext cx="3878262" cy="387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2998" y="5369751"/>
            <a:ext cx="4373775" cy="729522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5"/>
          <p:cNvSpPr txBox="1">
            <a:spLocks noGrp="1"/>
          </p:cNvSpPr>
          <p:nvPr>
            <p:ph type="body" idx="1"/>
          </p:nvPr>
        </p:nvSpPr>
        <p:spPr>
          <a:xfrm>
            <a:off x="629263" y="1825439"/>
            <a:ext cx="3877501" cy="370432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471" t="-1479" r="-157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82" b="0" i="0" u="none" strike="noStrike" cap="none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Chebyshev Distance</a:t>
            </a:r>
            <a:endParaRPr sz="4281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6"/>
          <p:cNvSpPr txBox="1">
            <a:spLocks noGrp="1"/>
          </p:cNvSpPr>
          <p:nvPr>
            <p:ph type="body" idx="1"/>
          </p:nvPr>
        </p:nvSpPr>
        <p:spPr>
          <a:xfrm>
            <a:off x="629263" y="1597439"/>
            <a:ext cx="3877500" cy="40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3432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lang="en-GB" sz="261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lang="en-GB" sz="261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</a:t>
            </a:r>
            <a:r>
              <a:rPr lang="en-GB" sz="261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61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61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vectors</a:t>
            </a:r>
            <a:endParaRPr dirty="0"/>
          </a:p>
          <a:p>
            <a:pPr marL="334328" marR="0" lvl="0" indent="-334328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lang="en-GB" sz="261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of differences along any dimension</a:t>
            </a:r>
            <a:endParaRPr dirty="0"/>
          </a:p>
          <a:p>
            <a:pPr marL="334328" marR="0" lvl="0" indent="-334328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lang="en-GB" sz="261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Chess</a:t>
            </a:r>
            <a:r>
              <a:rPr lang="en-GB" sz="261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board example</a:t>
            </a:r>
            <a:endParaRPr dirty="0"/>
          </a:p>
          <a:p>
            <a:pPr marL="334328" marR="0" lvl="0" indent="-334328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lang="en-GB" sz="261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Minimum number of </a:t>
            </a:r>
            <a:r>
              <a:rPr lang="en-GB" sz="2619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required king moves</a:t>
            </a:r>
            <a:endParaRPr dirty="0"/>
          </a:p>
          <a:p>
            <a:pPr marL="334328" marR="0" lvl="0" indent="-334328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lang="en-GB" sz="2619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Figure: distances of each square from f6</a:t>
            </a:r>
            <a:endParaRPr sz="2619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b="30084"/>
          <a:stretch/>
        </p:blipFill>
        <p:spPr>
          <a:xfrm>
            <a:off x="4572000" y="1597450"/>
            <a:ext cx="4145100" cy="42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2849" y="5611750"/>
            <a:ext cx="4145100" cy="36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7000" cy="2852700"/>
          </a:xfrm>
          <a:prstGeom prst="rect">
            <a:avLst/>
          </a:prstGeom>
        </p:spPr>
        <p:txBody>
          <a:bodyPr spcFirstLastPara="1" wrap="square" lIns="79850" tIns="79850" rIns="79850" bIns="79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Thank You for Your Attention!</a:t>
            </a:r>
            <a:endParaRPr dirty="0"/>
          </a:p>
        </p:txBody>
      </p:sp>
      <p:sp>
        <p:nvSpPr>
          <p:cNvPr id="296" name="Google Shape;296;p47"/>
          <p:cNvSpPr txBox="1">
            <a:spLocks noGrp="1"/>
          </p:cNvSpPr>
          <p:nvPr>
            <p:ph type="body" idx="1"/>
          </p:nvPr>
        </p:nvSpPr>
        <p:spPr>
          <a:xfrm>
            <a:off x="623826" y="4588809"/>
            <a:ext cx="7887000" cy="1501200"/>
          </a:xfrm>
          <a:prstGeom prst="rect">
            <a:avLst/>
          </a:prstGeom>
        </p:spPr>
        <p:txBody>
          <a:bodyPr spcFirstLastPara="1" wrap="square" lIns="79850" tIns="79850" rIns="79850" bIns="7985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4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</p:spPr>
        <p:txBody>
          <a:bodyPr spcFirstLastPara="1" wrap="square" lIns="45525" tIns="45525" rIns="45525" bIns="455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  <p:sp>
        <p:nvSpPr>
          <p:cNvPr id="298" name="Google Shape;298;p47"/>
          <p:cNvSpPr txBox="1"/>
          <p:nvPr/>
        </p:nvSpPr>
        <p:spPr>
          <a:xfrm rot="880621">
            <a:off x="2724961" y="1091101"/>
            <a:ext cx="5718911" cy="899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F0000"/>
                </a:solidFill>
              </a:rPr>
              <a:t>Explain the mathematical notation </a:t>
            </a:r>
            <a:br>
              <a:rPr lang="en-GB" sz="2400" b="1">
                <a:solidFill>
                  <a:srgbClr val="FF0000"/>
                </a:solidFill>
              </a:rPr>
            </a:br>
            <a:r>
              <a:rPr lang="en-GB" sz="2400" b="1">
                <a:solidFill>
                  <a:srgbClr val="FF0000"/>
                </a:solidFill>
              </a:rPr>
              <a:t>in the practical instruction</a:t>
            </a:r>
            <a:endParaRPr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Shape (</a:t>
            </a:r>
            <a:r>
              <a:rPr lang="en-GB" sz="30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and Its</a:t>
            </a:r>
            <a:b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Morphological</a:t>
            </a:r>
            <a:br>
              <a:rPr lang="en-GB" sz="3000" dirty="0"/>
            </a:br>
            <a: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 (</a:t>
            </a:r>
            <a:r>
              <a:rPr lang="en-GB" sz="3000" b="1" i="0" u="none" strike="noStrike" cap="none" dirty="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GB" sz="3000" dirty="0"/>
              <a:t> and </a:t>
            </a:r>
            <a: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b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3000" b="1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Yellow</a:t>
            </a:r>
            <a:r>
              <a:rPr lang="en-GB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3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825886" y="1825625"/>
            <a:ext cx="349222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endParaRPr sz="4281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629277" y="1825450"/>
            <a:ext cx="463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350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</a:pPr>
            <a:r>
              <a:rPr lang="en-GB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GB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fundamental operations in </a:t>
            </a:r>
            <a:r>
              <a:rPr lang="en-GB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MM</a:t>
            </a:r>
            <a:endParaRPr sz="2400" dirty="0"/>
          </a:p>
          <a:p>
            <a:pPr marL="334328" marR="0" lvl="0" indent="-3350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being </a:t>
            </a:r>
            <a:r>
              <a:rPr lang="en-GB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3350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 for other MM operations</a:t>
            </a:r>
            <a:endParaRPr sz="2400" dirty="0"/>
          </a:p>
          <a:p>
            <a:pPr marL="334328" marR="0" lvl="0" indent="-33509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400" dirty="0"/>
          </a:p>
          <a:p>
            <a:pPr marL="759714" marR="0" lvl="1" indent="-31470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 of </a:t>
            </a:r>
            <a:r>
              <a:rPr lang="en-GB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dark-blue square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disk</a:t>
            </a:r>
            <a:endParaRPr sz="2400" dirty="0"/>
          </a:p>
          <a:p>
            <a:pPr marL="759714" marR="0" lvl="1" indent="-31470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Resulting in </a:t>
            </a:r>
            <a:r>
              <a:rPr lang="en-GB" sz="24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light-blue square</a:t>
            </a:r>
            <a:endParaRPr sz="2400" dirty="0"/>
          </a:p>
          <a:p>
            <a:pPr marL="334327" marR="0" lvl="0" indent="-3350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Application: thinner lines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8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65738" y="2089552"/>
            <a:ext cx="3878400" cy="3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/>
        </p:nvSpPr>
        <p:spPr>
          <a:xfrm>
            <a:off x="4637088" y="6312579"/>
            <a:ext cx="3877651" cy="54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“Erosion” by </a:t>
            </a:r>
            <a:r>
              <a:rPr lang="en-GB" sz="800" b="0" i="0" u="none" strike="noStrike" cap="none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Renatokeshet</a:t>
            </a:r>
            <a:r>
              <a:rPr lang="en-GB" sz="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at the English language Wikipedia. Licensed under CC BY-SA 3.0 via Commons – </a:t>
            </a:r>
            <a:r>
              <a:rPr lang="en-GB" sz="800" b="0" i="0" u="sng" strike="noStrike" cap="none" dirty="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https://</a:t>
            </a:r>
            <a:r>
              <a:rPr lang="en-GB" sz="800" b="0" i="0" u="sng" strike="noStrike" cap="none" dirty="0" err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commons.wikimedia.org</a:t>
            </a:r>
            <a:r>
              <a:rPr lang="en-GB" sz="800" b="0" i="0" u="sng" strike="noStrike" cap="none" dirty="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/wiki/</a:t>
            </a:r>
            <a:r>
              <a:rPr lang="en-GB" sz="800" b="0" i="0" u="sng" strike="noStrike" cap="none" dirty="0" err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File:Erosion.png</a:t>
            </a:r>
            <a:r>
              <a:rPr lang="en-GB" sz="800" b="0" i="0" u="sng" strike="noStrike" cap="none" dirty="0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#/media/</a:t>
            </a:r>
            <a:r>
              <a:rPr lang="en-GB" sz="800" b="0" i="0" u="sng" strike="noStrike" cap="none" dirty="0" err="1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File:Erosion.png</a:t>
            </a:r>
            <a:endParaRPr sz="800" b="0" i="0" u="sng" strike="noStrike" cap="none" dirty="0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>
            <a:spLocks noGrp="1"/>
          </p:cNvSpPr>
          <p:nvPr>
            <p:ph type="title"/>
          </p:nvPr>
        </p:nvSpPr>
        <p:spPr>
          <a:xfrm>
            <a:off x="629248" y="456725"/>
            <a:ext cx="3373500" cy="1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</a:t>
            </a:r>
            <a:br>
              <a:rPr lang="en-GB" dirty="0"/>
            </a:br>
            <a:r>
              <a:rPr lang="en-GB" dirty="0"/>
              <a:t>of Erosion</a:t>
            </a:r>
            <a:br>
              <a:rPr lang="en-GB" dirty="0"/>
            </a:br>
            <a:r>
              <a:rPr lang="en-GB" dirty="0"/>
              <a:t>on Grayscale Image</a:t>
            </a:r>
            <a:endParaRPr dirty="0"/>
          </a:p>
        </p:txBody>
      </p:sp>
      <p:sp>
        <p:nvSpPr>
          <p:cNvPr id="146" name="Google Shape;146;p29"/>
          <p:cNvSpPr txBox="1">
            <a:spLocks noGrp="1"/>
          </p:cNvSpPr>
          <p:nvPr>
            <p:ph type="body" idx="1"/>
          </p:nvPr>
        </p:nvSpPr>
        <p:spPr>
          <a:xfrm>
            <a:off x="3887026" y="986925"/>
            <a:ext cx="5256900" cy="48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85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body" idx="2"/>
          </p:nvPr>
        </p:nvSpPr>
        <p:spPr>
          <a:xfrm>
            <a:off x="0" y="2057400"/>
            <a:ext cx="4002600" cy="3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>
                <a:solidFill>
                  <a:schemeClr val="dk1"/>
                </a:solidFill>
              </a:rPr>
              <a:t>Using a 5x5 flat structuring element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Top figure demonstrates application of structuring element window to individual pixels of original image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GB" sz="2400" dirty="0"/>
              <a:t>Bottom figure shows resulting eroded image</a:t>
            </a:r>
            <a:endParaRPr sz="2400" dirty="0"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775" y="991950"/>
            <a:ext cx="5141218" cy="487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4002775" y="5861025"/>
            <a:ext cx="51411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/>
              <a:t>By Greg </a:t>
            </a:r>
            <a:r>
              <a:rPr lang="en-GB" sz="600" dirty="0" err="1"/>
              <a:t>Insana</a:t>
            </a:r>
            <a:r>
              <a:rPr lang="en-GB" sz="600" dirty="0"/>
              <a:t> - Own work, CC BY-SA 4.0, </a:t>
            </a:r>
            <a:r>
              <a:rPr lang="en-GB" sz="600" u="sng" dirty="0">
                <a:solidFill>
                  <a:schemeClr val="hlink"/>
                </a:solidFill>
                <a:hlinkClick r:id="rId4"/>
              </a:rPr>
              <a:t>https://commons.wikimedia.org/w/index.php?curid=58367668</a:t>
            </a:r>
            <a:endParaRPr sz="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endParaRPr sz="4281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0"/>
          <p:cNvSpPr txBox="1">
            <a:spLocks noGrp="1"/>
          </p:cNvSpPr>
          <p:nvPr>
            <p:ph type="body" idx="1"/>
          </p:nvPr>
        </p:nvSpPr>
        <p:spPr>
          <a:xfrm>
            <a:off x="629277" y="1825450"/>
            <a:ext cx="463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497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basic operations in </a:t>
            </a:r>
            <a:r>
              <a:rPr lang="en-GB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MM</a:t>
            </a:r>
            <a:endParaRPr sz="2400" dirty="0"/>
          </a:p>
          <a:p>
            <a:pPr marL="334328" marR="0" lvl="0" indent="-3497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lang="en-GB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structuring element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(here: disk)</a:t>
            </a:r>
            <a:endParaRPr sz="2400" dirty="0"/>
          </a:p>
          <a:p>
            <a:pPr marL="334328" marR="0" lvl="0" indent="-3497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Probing/expanding shapes contained in input image</a:t>
            </a:r>
            <a:endParaRPr sz="2400" dirty="0"/>
          </a:p>
          <a:p>
            <a:pPr marL="334328" marR="0" lvl="0" indent="-3497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 of </a:t>
            </a:r>
            <a:r>
              <a:rPr lang="en-GB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dark-blue square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disk</a:t>
            </a:r>
            <a:endParaRPr sz="2400" dirty="0"/>
          </a:p>
          <a:p>
            <a:pPr marL="759714" marR="0" lvl="1" indent="-32937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resulting in </a:t>
            </a:r>
            <a:r>
              <a:rPr lang="en-GB" sz="24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light-blue square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rounded corners</a:t>
            </a:r>
            <a:endParaRPr sz="2400" dirty="0"/>
          </a:p>
          <a:p>
            <a:pPr marL="334327" marR="0" lvl="0" indent="-3497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Application: thicker lines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30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65738" y="2089252"/>
            <a:ext cx="3878400" cy="3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629248" y="456725"/>
            <a:ext cx="3373500" cy="1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Example</a:t>
            </a:r>
            <a:br>
              <a:rPr lang="en-GB" dirty="0"/>
            </a:br>
            <a:r>
              <a:rPr lang="en-GB" dirty="0"/>
              <a:t>of Dilation</a:t>
            </a:r>
            <a:br>
              <a:rPr lang="en-GB" dirty="0"/>
            </a:br>
            <a:r>
              <a:rPr lang="en-GB" dirty="0"/>
              <a:t>on Grayscale Image</a:t>
            </a:r>
            <a:endParaRPr dirty="0"/>
          </a:p>
        </p:txBody>
      </p:sp>
      <p:sp>
        <p:nvSpPr>
          <p:cNvPr id="164" name="Google Shape;164;p31"/>
          <p:cNvSpPr txBox="1">
            <a:spLocks noGrp="1"/>
          </p:cNvSpPr>
          <p:nvPr>
            <p:ph type="body" idx="1"/>
          </p:nvPr>
        </p:nvSpPr>
        <p:spPr>
          <a:xfrm>
            <a:off x="3887026" y="986925"/>
            <a:ext cx="5256900" cy="48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85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1"/>
          <p:cNvSpPr txBox="1">
            <a:spLocks noGrp="1"/>
          </p:cNvSpPr>
          <p:nvPr>
            <p:ph type="body" idx="2"/>
          </p:nvPr>
        </p:nvSpPr>
        <p:spPr>
          <a:xfrm>
            <a:off x="0" y="2057400"/>
            <a:ext cx="4002600" cy="38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Using a 5x5 flat structuring element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 dirty="0"/>
              <a:t>Top figure demonstrates application of structuring element window to individual pixels of original image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GB" sz="2400" dirty="0"/>
              <a:t>Bottom figure shows resulting dilated image</a:t>
            </a:r>
            <a:endParaRPr sz="2400" dirty="0"/>
          </a:p>
        </p:txBody>
      </p:sp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2775" y="991950"/>
            <a:ext cx="5141218" cy="487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4002775" y="5861025"/>
            <a:ext cx="5141100" cy="9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/>
              <a:t>By Greg </a:t>
            </a:r>
            <a:r>
              <a:rPr lang="en-GB" sz="600" dirty="0" err="1"/>
              <a:t>Insana</a:t>
            </a:r>
            <a:r>
              <a:rPr lang="en-GB" sz="600" dirty="0"/>
              <a:t> - Own work, CC BY-SA 4.0, </a:t>
            </a:r>
            <a:r>
              <a:rPr lang="en-GB" sz="600" u="sng" dirty="0">
                <a:solidFill>
                  <a:schemeClr val="hlink"/>
                </a:solidFill>
                <a:hlinkClick r:id="rId4"/>
              </a:rPr>
              <a:t>https://commons.wikimedia.org/w/index.php?curid=58367668</a:t>
            </a:r>
            <a:endParaRPr sz="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Opening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2"/>
          <p:cNvSpPr txBox="1">
            <a:spLocks noGrp="1"/>
          </p:cNvSpPr>
          <p:nvPr>
            <p:ph type="body" idx="1"/>
          </p:nvPr>
        </p:nvSpPr>
        <p:spPr>
          <a:xfrm>
            <a:off x="629277" y="1825450"/>
            <a:ext cx="463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2042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GB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en-GB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structuring element</a:t>
            </a:r>
            <a:endParaRPr sz="2400" dirty="0"/>
          </a:p>
          <a:p>
            <a:pPr marL="334328" marR="0" lvl="0" indent="-320421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400" dirty="0"/>
          </a:p>
          <a:p>
            <a:pPr marL="759714" marR="0" lvl="1" indent="-3000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Opening of </a:t>
            </a:r>
            <a:r>
              <a:rPr lang="en-GB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dark-blue square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disk</a:t>
            </a:r>
            <a:endParaRPr sz="2400" dirty="0"/>
          </a:p>
          <a:p>
            <a:pPr marL="759714" marR="0" lvl="1" indent="-300036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Resulting in </a:t>
            </a:r>
            <a:r>
              <a:rPr lang="en-GB" sz="24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light-blue square 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round corners</a:t>
            </a:r>
            <a:endParaRPr sz="2400" dirty="0"/>
          </a:p>
          <a:p>
            <a:pPr marL="334328" marR="0" lvl="0" indent="-320421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Application: removing small objects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65738" y="2089252"/>
            <a:ext cx="3878400" cy="3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Closing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3"/>
          <p:cNvSpPr txBox="1">
            <a:spLocks noGrp="1"/>
          </p:cNvSpPr>
          <p:nvPr>
            <p:ph type="body" idx="1"/>
          </p:nvPr>
        </p:nvSpPr>
        <p:spPr>
          <a:xfrm>
            <a:off x="629277" y="1825450"/>
            <a:ext cx="46365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34328" marR="0" lvl="0" indent="-3350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GB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lang="en-GB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structuring element</a:t>
            </a:r>
            <a:endParaRPr sz="2400" dirty="0"/>
          </a:p>
          <a:p>
            <a:pPr marL="334328" marR="0" lvl="0" indent="-33509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400" dirty="0"/>
          </a:p>
          <a:p>
            <a:pPr marL="759714" marR="0" lvl="1" indent="-314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Closing of </a:t>
            </a:r>
            <a:r>
              <a:rPr lang="en-GB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dark-blue shape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disk</a:t>
            </a:r>
            <a:endParaRPr sz="2400" dirty="0"/>
          </a:p>
          <a:p>
            <a:pPr marL="759714" marR="0" lvl="1" indent="-314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–"/>
            </a:pPr>
            <a:r>
              <a:rPr lang="en-GB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Union of 2 squares</a:t>
            </a:r>
            <a:endParaRPr sz="2400" b="1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59714" marR="0" lvl="1" indent="-31470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Resulting in:</a:t>
            </a:r>
            <a:endParaRPr sz="2400" dirty="0"/>
          </a:p>
          <a:p>
            <a:pPr marL="1189177" marR="0" lvl="2" indent="-2970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</a:pPr>
            <a:r>
              <a:rPr lang="en-GB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Union of dark-blue shape</a:t>
            </a: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</a:t>
            </a:r>
            <a:endParaRPr sz="2400" dirty="0"/>
          </a:p>
          <a:p>
            <a:pPr marL="1189177" marR="0" lvl="2" indent="-2970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•"/>
            </a:pPr>
            <a:r>
              <a:rPr lang="en-GB" sz="2400" b="1" i="0" u="none" strike="noStrike" cap="none" dirty="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Light-blue areas</a:t>
            </a:r>
            <a:endParaRPr sz="2400" dirty="0"/>
          </a:p>
          <a:p>
            <a:pPr marL="334327" marR="0" lvl="0" indent="-3350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Application: removing small holes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265738" y="2089252"/>
            <a:ext cx="3878400" cy="3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1168</Words>
  <Application>Microsoft Macintosh PowerPoint</Application>
  <PresentationFormat>On-screen Show (4:3)</PresentationFormat>
  <Paragraphs>171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Verdana</vt:lpstr>
      <vt:lpstr>Blank Presentation - Default</vt:lpstr>
      <vt:lpstr>Blank Presentation</vt:lpstr>
      <vt:lpstr>Mathematical Morphological (MM) Operations on Images</vt:lpstr>
      <vt:lpstr>Mathematical Morphological (MM) Operations in Images</vt:lpstr>
      <vt:lpstr>Shape (Blue) and Its Morphological Dilation (Green) and Erosion (Yellow)</vt:lpstr>
      <vt:lpstr>Erosion</vt:lpstr>
      <vt:lpstr>Example of Erosion on Grayscale Image</vt:lpstr>
      <vt:lpstr>Dilation</vt:lpstr>
      <vt:lpstr>Example of Dilation on Grayscale Image</vt:lpstr>
      <vt:lpstr>Opening</vt:lpstr>
      <vt:lpstr>Closing</vt:lpstr>
      <vt:lpstr>Hit-or-Miss Transform</vt:lpstr>
      <vt:lpstr>Hit-or-Miss Transform</vt:lpstr>
      <vt:lpstr>(Topological) Image Skeleton</vt:lpstr>
      <vt:lpstr>(Topological) Image Skeleton cont.</vt:lpstr>
      <vt:lpstr>MATLAB Examples of Binary Image and Its Image Skeleton</vt:lpstr>
      <vt:lpstr>Contours (Edges) Finding (Detection)</vt:lpstr>
      <vt:lpstr>Contours (Edges) Finding (Detection) Example</vt:lpstr>
      <vt:lpstr>Distance Transform</vt:lpstr>
      <vt:lpstr>Common Metrics</vt:lpstr>
      <vt:lpstr>Euclidean Distance</vt:lpstr>
      <vt:lpstr>Euclidean Distance</vt:lpstr>
      <vt:lpstr>Taxicab Geometry</vt:lpstr>
      <vt:lpstr>Chebyshev Distance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Morphological (MM) Operations on Images</dc:title>
  <cp:lastModifiedBy>Mikołaj Leszczuk</cp:lastModifiedBy>
  <cp:revision>1</cp:revision>
  <dcterms:modified xsi:type="dcterms:W3CDTF">2022-08-23T00:35:31Z</dcterms:modified>
</cp:coreProperties>
</file>